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3.xml.rels" ContentType="application/vnd.openxmlformats-package.relationships+xml"/>
  <Override PartName="/ppt/notesSlides/notesSlide13.xml" ContentType="application/vnd.openxmlformats-officedocument.presentationml.notesSlide+xml"/>
  <Override PartName="/ppt/_rels/presentation.xml.rels" ContentType="application/vnd.openxmlformats-package.relationships+xml"/>
  <Override PartName="/ppt/media/image7.jpeg" ContentType="image/jpeg"/>
  <Override PartName="/ppt/media/image20.jpeg" ContentType="image/jpeg"/>
  <Override PartName="/ppt/media/image9.jpeg" ContentType="image/jpeg"/>
  <Override PartName="/ppt/media/image11.jpeg" ContentType="image/jpeg"/>
  <Override PartName="/ppt/media/image22.jpeg" ContentType="image/jpeg"/>
  <Override PartName="/ppt/media/image24.jpeg" ContentType="image/jpeg"/>
  <Override PartName="/ppt/media/image13.jpeg" ContentType="image/jpeg"/>
  <Override PartName="/ppt/media/image30.jpeg" ContentType="image/jpeg"/>
  <Override PartName="/ppt/media/image26.jpeg" ContentType="image/jpeg"/>
  <Override PartName="/ppt/media/image1.png" ContentType="image/png"/>
  <Override PartName="/ppt/media/image15.jpeg" ContentType="image/jpeg"/>
  <Override PartName="/ppt/media/image32.jpeg" ContentType="image/jpeg"/>
  <Override PartName="/ppt/media/image3.png" ContentType="image/png"/>
  <Override PartName="/ppt/media/image17.jpeg" ContentType="image/jpeg"/>
  <Override PartName="/ppt/media/image28.jpeg" ContentType="image/jpeg"/>
  <Override PartName="/ppt/media/image19.jpeg" ContentType="image/jpeg"/>
  <Override PartName="/ppt/media/image8.jpeg" ContentType="image/jpeg"/>
  <Override PartName="/ppt/media/image10.jpeg" ContentType="image/jpeg"/>
  <Override PartName="/ppt/media/image21.jpeg" ContentType="image/jpeg"/>
  <Override PartName="/ppt/media/image12.jpeg" ContentType="image/jpeg"/>
  <Override PartName="/ppt/media/image23.jpeg" ContentType="image/jpeg"/>
  <Override PartName="/ppt/media/image25.jpeg" ContentType="image/jpeg"/>
  <Override PartName="/ppt/media/image14.jpeg" ContentType="image/jpeg"/>
  <Override PartName="/ppt/media/image31.jpeg" ContentType="image/jpeg"/>
  <Override PartName="/ppt/media/image2.png" ContentType="image/png"/>
  <Override PartName="/ppt/media/image16.jpeg" ContentType="image/jpeg"/>
  <Override PartName="/ppt/media/image27.jpeg" ContentType="image/jpeg"/>
  <Override PartName="/ppt/media/image5.jpeg" ContentType="image/jpeg"/>
  <Override PartName="/ppt/media/image4.png" ContentType="image/png"/>
  <Override PartName="/ppt/media/image33.jpeg" ContentType="image/jpeg"/>
  <Override PartName="/ppt/media/image29.jpeg" ContentType="image/jpeg"/>
  <Override PartName="/ppt/media/image18.jpeg" ContentType="image/jpeg"/>
  <Override PartName="/ppt/media/image6.png" ContentType="image/pn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24.xml.rels" ContentType="application/vnd.openxmlformats-package.relationships+xml"/>
  <Override PartName="/ppt/slides/_rels/slide28.xml.rels" ContentType="application/vnd.openxmlformats-package.relationships+xml"/>
  <Override PartName="/ppt/slides/_rels/slide23.xml.rels" ContentType="application/vnd.openxmlformats-package.relationships+xml"/>
  <Override PartName="/ppt/slides/_rels/slide27.xml.rels" ContentType="application/vnd.openxmlformats-package.relationships+xml"/>
  <Override PartName="/ppt/slides/_rels/slide9.xml.rels" ContentType="application/vnd.openxmlformats-package.relationships+xml"/>
  <Override PartName="/ppt/slides/_rels/slide22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2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A jegyzetformátum szerkesztéséhez kattintson ide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&lt;élőfej&gt;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en-US"/>
              <a:t>&lt;dátum/idő&gt;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en-US"/>
              <a:t>&lt;élőláb&gt;</a:t>
            </a:r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81CB6263-A78F-466A-8D51-C47D4D6D3D5E}" type="slidenum">
              <a:rPr lang="en-US"/>
              <a:t>&lt;szám&gt;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50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D608F1A3-7DE3-41F3-9475-49895891006A}" type="slidenum">
              <a:rPr lang="en-US" sz="1200">
                <a:solidFill>
                  <a:srgbClr val="000000"/>
                </a:solidFill>
                <a:latin typeface="+mn-lt"/>
                <a:ea typeface="+mn-ea"/>
              </a:rPr>
              <a:t>&lt;szám&gt;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28720" y="3963240"/>
            <a:ext cx="2704680" cy="2158200"/>
          </a:xfrm>
          <a:prstGeom prst="rect">
            <a:avLst/>
          </a:prstGeom>
          <a:ln>
            <a:noFill/>
          </a:ln>
        </p:spPr>
      </p:pic>
      <p:pic>
        <p:nvPicPr>
          <p:cNvPr descr="" id="3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112400" y="3963240"/>
            <a:ext cx="2704680" cy="21582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7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28720" y="3963240"/>
            <a:ext cx="2704680" cy="2158200"/>
          </a:xfrm>
          <a:prstGeom prst="rect">
            <a:avLst/>
          </a:prstGeom>
          <a:ln>
            <a:noFill/>
          </a:ln>
        </p:spPr>
      </p:pic>
      <p:pic>
        <p:nvPicPr>
          <p:cNvPr descr="" id="7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112400" y="3963240"/>
            <a:ext cx="2704680" cy="21582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Címszöveg formátumának szerkesztéseClick to edit Master title style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2/23/15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81A17CE-63F9-45CF-A686-2A3B62C060A4}" type="slidenum">
              <a:rPr lang="en-US" sz="1200">
                <a:solidFill>
                  <a:srgbClr val="8b8b8b"/>
                </a:solidFill>
                <a:latin typeface="Calibri"/>
              </a:rPr>
              <a:t>&lt;szám&gt;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Hetedik vázlatszint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Címszöveg formátumának szerkesztéseClick to edit Master title style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Hatodik vázlatszint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Hetedik vázlatszintClick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2/23/15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9CAF2B2-F0C0-44A0-8E00-37F981A72BBE}" type="slidenum">
              <a:rPr lang="en-US" sz="1200">
                <a:solidFill>
                  <a:srgbClr val="8b8b8b"/>
                </a:solidFill>
                <a:latin typeface="Calibri"/>
              </a:rPr>
              <a:t>&lt;szám&gt;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91440"/>
            <a:ext cx="9143640" cy="6949080"/>
          </a:xfrm>
          <a:prstGeom prst="rect">
            <a:avLst/>
          </a:prstGeom>
          <a:ln>
            <a:noFill/>
          </a:ln>
        </p:spPr>
      </p:pic>
      <p:sp>
        <p:nvSpPr>
          <p:cNvPr id="84" name="TextShape 1"/>
          <p:cNvSpPr txBox="1"/>
          <p:nvPr/>
        </p:nvSpPr>
        <p:spPr>
          <a:xfrm>
            <a:off x="0" y="1523880"/>
            <a:ext cx="632412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>
                <a:solidFill>
                  <a:srgbClr val="ffffff"/>
                </a:solidFill>
                <a:latin typeface="Calibri"/>
              </a:rPr>
              <a:t>
</a:t>
            </a:r>
            <a:r>
              <a:rPr b="1" lang="en-US" sz="4900">
                <a:solidFill>
                  <a:srgbClr val="ffffff"/>
                </a:solidFill>
                <a:latin typeface="Calibri"/>
              </a:rPr>
              <a:t>2. tanulmány – Isten gyógyírja a szorongásra</a:t>
            </a:r>
            <a:r>
              <a:rPr b="1" lang="en-US" sz="4900">
                <a:solidFill>
                  <a:srgbClr val="ffffff"/>
                </a:solidFill>
                <a:latin typeface="Calibri"/>
              </a:rPr>
              <a:t>
</a:t>
            </a:r>
            <a:endParaRPr/>
          </a:p>
        </p:txBody>
      </p:sp>
      <p:sp>
        <p:nvSpPr>
          <p:cNvPr id="85" name="CustomShape 2"/>
          <p:cNvSpPr/>
          <p:nvPr/>
        </p:nvSpPr>
        <p:spPr>
          <a:xfrm>
            <a:off x="2743200" y="6019920"/>
            <a:ext cx="3428640" cy="533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Calibri"/>
              </a:rPr>
              <a:t>General Conference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Calibri"/>
              </a:rPr>
              <a:t>Women’s Ministries Department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  <p:pic>
        <p:nvPicPr>
          <p:cNvPr descr="" id="86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4101840" y="5410080"/>
            <a:ext cx="774720" cy="592560"/>
          </a:xfrm>
          <a:prstGeom prst="rect">
            <a:avLst/>
          </a:prstGeom>
          <a:ln>
            <a:noFill/>
          </a:ln>
        </p:spPr>
      </p:pic>
      <p:sp>
        <p:nvSpPr>
          <p:cNvPr id="87" name="CustomShape 3"/>
          <p:cNvSpPr/>
          <p:nvPr/>
        </p:nvSpPr>
        <p:spPr>
          <a:xfrm>
            <a:off x="6647400" y="2133720"/>
            <a:ext cx="217764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Adobe Caslon Pro"/>
              </a:rPr>
              <a:t>Írta: Julian Melgosa</a:t>
            </a: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880" y="0"/>
            <a:ext cx="9140760" cy="7009920"/>
          </a:xfrm>
          <a:prstGeom prst="rect">
            <a:avLst/>
          </a:prstGeom>
          <a:ln>
            <a:noFill/>
          </a:ln>
        </p:spPr>
      </p:pic>
      <p:sp>
        <p:nvSpPr>
          <p:cNvPr id="109" name="TextShape 1"/>
          <p:cNvSpPr txBox="1"/>
          <p:nvPr/>
        </p:nvSpPr>
        <p:spPr>
          <a:xfrm>
            <a:off x="457200" y="210348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3200">
                <a:solidFill>
                  <a:srgbClr val="17375e"/>
                </a:solidFill>
                <a:latin typeface="Calibri"/>
              </a:rPr>
              <a:t>Isten hívta el Ábrámot,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és megígérte neki, hogy nagy néppé teszi. Mivel az évek múltak, az utód pedig csak nem érkezett, Ábrám sokat gondolkodott ezen, és idővel ez lett a kedvenc aggodalma.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3200">
                <a:solidFill>
                  <a:srgbClr val="17375e"/>
                </a:solidFill>
                <a:latin typeface="Calibri"/>
              </a:rPr>
              <a:t>Isten így válaszolt Ábrám aggodalmára: „Ne félj Ábrám!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Én vagyok a pajzsod: jutalmad igen bőséges” (1Móz 15:1). </a:t>
            </a: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880" y="0"/>
            <a:ext cx="9140760" cy="7009920"/>
          </a:xfrm>
          <a:prstGeom prst="rect">
            <a:avLst/>
          </a:prstGeom>
          <a:ln>
            <a:noFill/>
          </a:ln>
        </p:spPr>
      </p:pic>
      <p:sp>
        <p:nvSpPr>
          <p:cNvPr id="111" name="TextShape 1"/>
          <p:cNvSpPr txBox="1"/>
          <p:nvPr/>
        </p:nvSpPr>
        <p:spPr>
          <a:xfrm>
            <a:off x="457200" y="2179800"/>
            <a:ext cx="8229240" cy="452556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  <a:buFont typeface="Arial"/>
              <a:buChar char="•"/>
            </a:pPr>
            <a:r>
              <a:rPr lang="en-US" sz="4000">
                <a:solidFill>
                  <a:srgbClr val="17375e"/>
                </a:solidFill>
                <a:latin typeface="Calibri"/>
              </a:rPr>
              <a:t>Aggodalmat akkor érzünk, ha a bizonytalanság miatt feszültek vagyunk. </a:t>
            </a:r>
            <a:r>
              <a:rPr lang="en-US" sz="4000">
                <a:solidFill>
                  <a:srgbClr val="000000"/>
                </a:solidFill>
                <a:latin typeface="Calibri"/>
              </a:rPr>
              <a:t>A bizonytalan dolgok lehetnek karnyújtásnyira, vagy a távoli jövőben, de lehet, hogy meg sem történnek soha; addig pedig csak a tudatunkban léteznek.  </a:t>
            </a: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880" y="0"/>
            <a:ext cx="9140760" cy="7009920"/>
          </a:xfrm>
          <a:prstGeom prst="rect">
            <a:avLst/>
          </a:prstGeom>
          <a:ln>
            <a:noFill/>
          </a:ln>
        </p:spPr>
      </p:pic>
      <p:sp>
        <p:nvSpPr>
          <p:cNvPr id="113" name="TextShape 1"/>
          <p:cNvSpPr txBox="1"/>
          <p:nvPr/>
        </p:nvSpPr>
        <p:spPr>
          <a:xfrm>
            <a:off x="457200" y="21798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3600">
                <a:solidFill>
                  <a:srgbClr val="000000"/>
                </a:solidFill>
                <a:latin typeface="Calibri"/>
              </a:rPr>
              <a:t>Hogyan használhatod fel támaszként a leghatékonyabban Isten biztatását, bármilyen helyzetben vagy is? Hogyan emlékezhetsz mindig arra, hogy mindegy mivel állsz szemben, Isten biztosan hatalmasabb a problémánál, és szeretete is nagyobb, mint félelmeid?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60840"/>
            <a:ext cx="9143640" cy="7071120"/>
          </a:xfrm>
          <a:prstGeom prst="rect">
            <a:avLst/>
          </a:prstGeom>
          <a:ln>
            <a:noFill/>
          </a:ln>
        </p:spPr>
      </p:pic>
      <p:sp>
        <p:nvSpPr>
          <p:cNvPr id="115" name="TextShape 1"/>
          <p:cNvSpPr txBox="1"/>
          <p:nvPr/>
        </p:nvSpPr>
        <p:spPr>
          <a:xfrm>
            <a:off x="2133720" y="533520"/>
            <a:ext cx="655272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>
                <a:solidFill>
                  <a:srgbClr val="17375e"/>
                </a:solidFill>
                <a:latin typeface="Calibri"/>
              </a:rPr>
              <a:t>
</a:t>
            </a:r>
            <a:r>
              <a:rPr b="1" lang="en-US" sz="4400">
                <a:solidFill>
                  <a:srgbClr val="17375e"/>
                </a:solidFill>
                <a:latin typeface="Calibri"/>
              </a:rPr>
              <a:t>Bizalom az aggodalom helyett</a:t>
            </a:r>
            <a:r>
              <a:rPr b="1" lang="en-US" sz="4400">
                <a:solidFill>
                  <a:srgbClr val="17375e"/>
                </a:solidFill>
                <a:latin typeface="Calibri"/>
              </a:rPr>
              <a:t>
</a:t>
            </a:r>
            <a:endParaRPr/>
          </a:p>
        </p:txBody>
      </p:sp>
      <p:sp>
        <p:nvSpPr>
          <p:cNvPr id="116" name="TextShape 2"/>
          <p:cNvSpPr txBox="1"/>
          <p:nvPr/>
        </p:nvSpPr>
        <p:spPr>
          <a:xfrm>
            <a:off x="2286000" y="1951200"/>
            <a:ext cx="6324120" cy="42206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3600">
                <a:solidFill>
                  <a:srgbClr val="000000"/>
                </a:solidFill>
                <a:latin typeface="Calibri"/>
              </a:rPr>
              <a:t>Elmélkedjünk Jézus vigasztaló szavain, amelyeket tanítványaihoz intézett! </a:t>
            </a:r>
            <a:r>
              <a:rPr b="1" i="1" lang="en-US" sz="3600">
                <a:solidFill>
                  <a:srgbClr val="000000"/>
                </a:solidFill>
                <a:latin typeface="Calibri"/>
              </a:rPr>
              <a:t>Jn 14:1-2.</a:t>
            </a:r>
            <a:r>
              <a:rPr b="1" lang="en-US" sz="3600">
                <a:solidFill>
                  <a:srgbClr val="000000"/>
                </a:solidFill>
                <a:latin typeface="Calibri"/>
              </a:rPr>
              <a:t> Mi történt közvetlenül előtte? Hová irányítja az Úr tanítványai gondolatait?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880" y="0"/>
            <a:ext cx="9140760" cy="7009920"/>
          </a:xfrm>
          <a:prstGeom prst="rect">
            <a:avLst/>
          </a:prstGeom>
          <a:ln>
            <a:noFill/>
          </a:ln>
        </p:spPr>
      </p:pic>
      <p:sp>
        <p:nvSpPr>
          <p:cNvPr id="118" name="TextShape 1"/>
          <p:cNvSpPr txBox="1"/>
          <p:nvPr/>
        </p:nvSpPr>
        <p:spPr>
          <a:xfrm>
            <a:off x="380880" y="2514600"/>
            <a:ext cx="8381520" cy="266652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  <a:buFont typeface="Arial"/>
              <a:buChar char="•"/>
            </a:pPr>
            <a:r>
              <a:rPr lang="en-US" sz="3600">
                <a:solidFill>
                  <a:srgbClr val="17375e"/>
                </a:solidFill>
                <a:latin typeface="Calibri"/>
              </a:rPr>
              <a:t>Ezek a szeretetteljes szavak a bizalmat erősítik. </a:t>
            </a:r>
            <a:r>
              <a:rPr lang="en-US" sz="3600">
                <a:solidFill>
                  <a:srgbClr val="000000"/>
                </a:solidFill>
                <a:latin typeface="Calibri"/>
              </a:rPr>
              <a:t>Bízz az Atyában, bízz Jézusban, mert ez az a bizalom, ami megőrizheti rettegő szívedet attól, hogy idegesen tekints a jövőbe.</a:t>
            </a:r>
            <a:endParaRPr/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880" y="0"/>
            <a:ext cx="9140760" cy="7009920"/>
          </a:xfrm>
          <a:prstGeom prst="rect">
            <a:avLst/>
          </a:prstGeom>
          <a:ln>
            <a:noFill/>
          </a:ln>
        </p:spPr>
      </p:pic>
      <p:sp>
        <p:nvSpPr>
          <p:cNvPr id="120" name="TextShape 1"/>
          <p:cNvSpPr txBox="1"/>
          <p:nvPr/>
        </p:nvSpPr>
        <p:spPr>
          <a:xfrm>
            <a:off x="457200" y="2179800"/>
            <a:ext cx="8229240" cy="33062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3200">
                <a:solidFill>
                  <a:srgbClr val="000000"/>
                </a:solidFill>
                <a:latin typeface="Calibri"/>
              </a:rPr>
              <a:t>Miként hasonlítja össze a zsoltáríró az Istenbe vetett bizalmat az emberben való bizalommal? </a:t>
            </a:r>
            <a:r>
              <a:rPr i="1" lang="en-US" sz="3200">
                <a:solidFill>
                  <a:srgbClr val="000000"/>
                </a:solidFill>
                <a:latin typeface="Calibri"/>
              </a:rPr>
              <a:t>Zsolt 118:8-9</a:t>
            </a:r>
            <a:endParaRPr/>
          </a:p>
          <a:p>
            <a:pPr algn="ctr">
              <a:lnSpc>
                <a:spcPct val="100000"/>
              </a:lnSpc>
              <a:buFont typeface="Arial"/>
              <a:buChar char="•"/>
            </a:pPr>
            <a:r>
              <a:rPr b="1" lang="en-US" sz="4000">
                <a:solidFill>
                  <a:srgbClr val="17375e"/>
                </a:solidFill>
                <a:latin typeface="Calibri"/>
              </a:rPr>
              <a:t>Az emberek ingatagok és szeszélyesek, Isten azonban és az ő ígéretei sohasem változnak.</a:t>
            </a:r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2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880" y="0"/>
            <a:ext cx="9140760" cy="7009920"/>
          </a:xfrm>
          <a:prstGeom prst="rect">
            <a:avLst/>
          </a:prstGeom>
          <a:ln>
            <a:noFill/>
          </a:ln>
        </p:spPr>
      </p:pic>
      <p:sp>
        <p:nvSpPr>
          <p:cNvPr id="122" name="TextShape 1"/>
          <p:cNvSpPr txBox="1"/>
          <p:nvPr/>
        </p:nvSpPr>
        <p:spPr>
          <a:xfrm>
            <a:off x="457200" y="210348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3200">
                <a:solidFill>
                  <a:srgbClr val="000000"/>
                </a:solidFill>
                <a:latin typeface="Calibri"/>
              </a:rPr>
              <a:t>Tölts néhány percet azzal, hogy felidézel olyan alkalmakat, amikor Isten válaszolt imáidra, vagy a legjobbat készítette el számodra! Ezek a korábbi tapasztalatok hogyan segítenek abban, hogy erősítsék bizalmunkat mennyei Atyánkban most és a továbbiakban, amikor nehéz élethelyzetbe kerülünk, és a gondok, az aggodalmak össze akarnak törni bennünket?</a:t>
            </a:r>
            <a:endParaRPr/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2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60840"/>
            <a:ext cx="9143640" cy="7071120"/>
          </a:xfrm>
          <a:prstGeom prst="rect">
            <a:avLst/>
          </a:prstGeom>
          <a:ln>
            <a:noFill/>
          </a:ln>
        </p:spPr>
      </p:pic>
      <p:sp>
        <p:nvSpPr>
          <p:cNvPr id="124" name="TextShape 1"/>
          <p:cNvSpPr txBox="1"/>
          <p:nvPr/>
        </p:nvSpPr>
        <p:spPr>
          <a:xfrm>
            <a:off x="2057400" y="380880"/>
            <a:ext cx="655272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>
                <a:solidFill>
                  <a:srgbClr val="17375e"/>
                </a:solidFill>
                <a:latin typeface="Calibri"/>
              </a:rPr>
              <a:t>
</a:t>
            </a:r>
            <a:r>
              <a:rPr b="1" lang="en-US" sz="4400">
                <a:solidFill>
                  <a:srgbClr val="17375e"/>
                </a:solidFill>
                <a:latin typeface="Calibri"/>
              </a:rPr>
              <a:t>Madarakról és liliomokról</a:t>
            </a:r>
            <a:r>
              <a:rPr b="1" lang="en-US" sz="4400">
                <a:solidFill>
                  <a:srgbClr val="17375e"/>
                </a:solidFill>
                <a:latin typeface="Calibri"/>
              </a:rPr>
              <a:t>
</a:t>
            </a:r>
            <a:endParaRPr/>
          </a:p>
        </p:txBody>
      </p:sp>
      <p:sp>
        <p:nvSpPr>
          <p:cNvPr id="125" name="TextShape 2"/>
          <p:cNvSpPr txBox="1"/>
          <p:nvPr/>
        </p:nvSpPr>
        <p:spPr>
          <a:xfrm>
            <a:off x="2362320" y="1798560"/>
            <a:ext cx="632412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3200">
                <a:solidFill>
                  <a:srgbClr val="000000"/>
                </a:solidFill>
                <a:latin typeface="Calibri"/>
              </a:rPr>
              <a:t>Azon kívül, hogy Jézus kedvesen óv az aggódástól, milyen tanulságokat vonhatunk le a hegyi beszéd ezen részletéből?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</a:t>
            </a:r>
            <a:r>
              <a:rPr i="1" lang="en-US" sz="3200">
                <a:solidFill>
                  <a:srgbClr val="000000"/>
                </a:solidFill>
                <a:latin typeface="Calibri"/>
              </a:rPr>
              <a:t>Mt 6:25-33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Ebben a csodálatos, erőteljes szakaszban Jézus sokféle alapelvet tanít, ami – </a:t>
            </a:r>
            <a:r>
              <a:rPr b="1" lang="en-US" sz="3200">
                <a:solidFill>
                  <a:srgbClr val="17375e"/>
                </a:solidFill>
                <a:latin typeface="Calibri"/>
              </a:rPr>
              <a:t>megőriz bennünket, hívőket sok-sok szorongattatástól. </a:t>
            </a: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2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880" y="0"/>
            <a:ext cx="9140760" cy="7009920"/>
          </a:xfrm>
          <a:prstGeom prst="rect">
            <a:avLst/>
          </a:prstGeom>
          <a:ln>
            <a:noFill/>
          </a:ln>
        </p:spPr>
      </p:pic>
      <p:sp>
        <p:nvSpPr>
          <p:cNvPr id="127" name="TextShape 1"/>
          <p:cNvSpPr txBox="1"/>
          <p:nvPr/>
        </p:nvSpPr>
        <p:spPr>
          <a:xfrm>
            <a:off x="457200" y="202716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i="1" lang="en-US" sz="3200">
                <a:solidFill>
                  <a:srgbClr val="006600"/>
                </a:solidFill>
                <a:latin typeface="Calibri"/>
              </a:rPr>
              <a:t>Tartsuk a dolgokat a maguk helyén (25. v.)!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A túlzsúfolt napirend elvon mindattól, amiről pedig hisszük, hogy alapvető.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i="1" lang="en-US" sz="3200">
                <a:solidFill>
                  <a:srgbClr val="006600"/>
                </a:solidFill>
                <a:latin typeface="Calibri"/>
              </a:rPr>
              <a:t>Inspiráljanak a természet egyszerű, de nagyszerű jelenségei (26, 28-30. v.)!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A verebek és a mezei virágok a leghétköznapibb teremtmények a természetben, és Jézus őket választotta arra, hogy ellentétbe állítsa az ember mélységes összetettségével.</a:t>
            </a:r>
            <a:endParaRPr/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2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880" y="0"/>
            <a:ext cx="9140760" cy="7009920"/>
          </a:xfrm>
          <a:prstGeom prst="rect">
            <a:avLst/>
          </a:prstGeom>
          <a:ln>
            <a:noFill/>
          </a:ln>
        </p:spPr>
      </p:pic>
      <p:sp>
        <p:nvSpPr>
          <p:cNvPr id="129" name="TextShape 1"/>
          <p:cNvSpPr txBox="1"/>
          <p:nvPr/>
        </p:nvSpPr>
        <p:spPr>
          <a:xfrm>
            <a:off x="457200" y="20574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i="1" lang="en-US" sz="3200">
                <a:solidFill>
                  <a:srgbClr val="006600"/>
                </a:solidFill>
                <a:latin typeface="Calibri"/>
              </a:rPr>
              <a:t>Az aggódás haszontalan és értelmetlen (27. v.).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A problémák elemzése annak érdekében, hogy a lehetséges megoldásokra rátaláljunk, hasznos és okos dolog, ám a körbe-körbe forgó aggódás nem ér semmit a megoldás szempontjából, inkább tovább súlyosbítja és nagyítja a dolgok negatív oldalát.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60840"/>
            <a:ext cx="9143640" cy="7071120"/>
          </a:xfrm>
          <a:prstGeom prst="rect">
            <a:avLst/>
          </a:prstGeom>
          <a:ln>
            <a:noFill/>
          </a:ln>
        </p:spPr>
      </p:pic>
      <p:sp>
        <p:nvSpPr>
          <p:cNvPr id="89" name="TextShape 1"/>
          <p:cNvSpPr txBox="1"/>
          <p:nvPr/>
        </p:nvSpPr>
        <p:spPr>
          <a:xfrm>
            <a:off x="1905120" y="609480"/>
            <a:ext cx="678132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800">
                <a:solidFill>
                  <a:srgbClr val="376092"/>
                </a:solidFill>
                <a:latin typeface="Calibri"/>
              </a:rPr>
              <a:t>Alapige:</a:t>
            </a:r>
            <a:endParaRPr/>
          </a:p>
        </p:txBody>
      </p:sp>
      <p:sp>
        <p:nvSpPr>
          <p:cNvPr id="90" name="TextShape 2"/>
          <p:cNvSpPr txBox="1"/>
          <p:nvPr/>
        </p:nvSpPr>
        <p:spPr>
          <a:xfrm>
            <a:off x="1828800" y="2286000"/>
            <a:ext cx="7162560" cy="289512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en-US" sz="4400">
                <a:solidFill>
                  <a:srgbClr val="000000"/>
                </a:solidFill>
                <a:latin typeface="Calibri"/>
              </a:rPr>
              <a:t>„</a:t>
            </a:r>
            <a:r>
              <a:rPr b="1" lang="en-US" sz="4400">
                <a:solidFill>
                  <a:srgbClr val="000000"/>
                </a:solidFill>
                <a:latin typeface="Calibri"/>
              </a:rPr>
              <a:t>Minden gondotokat őreá vessétek, mert neki gondja van rátok”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Calibri"/>
              </a:rPr>
              <a:t>(1Pt 5:7). </a:t>
            </a:r>
            <a:endParaRPr/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3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880" y="0"/>
            <a:ext cx="9140760" cy="7009920"/>
          </a:xfrm>
          <a:prstGeom prst="rect">
            <a:avLst/>
          </a:prstGeom>
          <a:ln>
            <a:noFill/>
          </a:ln>
        </p:spPr>
      </p:pic>
      <p:sp>
        <p:nvSpPr>
          <p:cNvPr id="131" name="TextShape 1"/>
          <p:cNvSpPr txBox="1"/>
          <p:nvPr/>
        </p:nvSpPr>
        <p:spPr>
          <a:xfrm>
            <a:off x="457200" y="1951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i="1" lang="en-US" sz="3200">
                <a:solidFill>
                  <a:srgbClr val="006600"/>
                </a:solidFill>
                <a:latin typeface="Calibri"/>
              </a:rPr>
              <a:t>Tegyük rendbe a prioritásokat (33. v.)!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A</a:t>
            </a:r>
            <a:r>
              <a:rPr b="1" i="1" lang="en-US" sz="32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keresztények sokszor belesodródnak a materializmus áramlataiba, vagy más dolgokba, amelyek elvonják figyelmüket mindattól, ami valódi érték az életben; ezért figyelmezteti őket Jézus: </a:t>
            </a:r>
            <a:r>
              <a:rPr i="1" lang="en-US" sz="3200">
                <a:solidFill>
                  <a:srgbClr val="000000"/>
                </a:solidFill>
                <a:latin typeface="Calibri"/>
              </a:rPr>
              <a:t>„Hanem keressétek először Istennek országát, és az ő igazságát; és ezek mind megadatnak néktek”.</a:t>
            </a:r>
            <a:endParaRPr/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3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880" y="0"/>
            <a:ext cx="9140760" cy="7009920"/>
          </a:xfrm>
          <a:prstGeom prst="rect">
            <a:avLst/>
          </a:prstGeom>
          <a:ln>
            <a:noFill/>
          </a:ln>
        </p:spPr>
      </p:pic>
      <p:sp>
        <p:nvSpPr>
          <p:cNvPr id="133" name="TextShape 1"/>
          <p:cNvSpPr txBox="1"/>
          <p:nvPr/>
        </p:nvSpPr>
        <p:spPr>
          <a:xfrm>
            <a:off x="380880" y="2332080"/>
            <a:ext cx="8229240" cy="277308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  <a:buFont typeface="Arial"/>
              <a:buChar char="•"/>
            </a:pPr>
            <a:r>
              <a:rPr b="1" lang="en-US" sz="4000">
                <a:solidFill>
                  <a:srgbClr val="0070c0"/>
                </a:solidFill>
                <a:latin typeface="Calibri"/>
              </a:rPr>
              <a:t>Winston Churchill mondta: „Emlékszem egy öregember történetére, aki halálos ágyán azt mondta: sok problémája volt az életben, de azok többnyire nem történtek meg.”</a:t>
            </a:r>
            <a:endParaRPr/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3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880" y="0"/>
            <a:ext cx="9140760" cy="7009920"/>
          </a:xfrm>
          <a:prstGeom prst="rect">
            <a:avLst/>
          </a:prstGeom>
          <a:ln>
            <a:noFill/>
          </a:ln>
        </p:spPr>
      </p:pic>
      <p:sp>
        <p:nvSpPr>
          <p:cNvPr id="135" name="TextShape 1"/>
          <p:cNvSpPr txBox="1"/>
          <p:nvPr/>
        </p:nvSpPr>
        <p:spPr>
          <a:xfrm>
            <a:off x="457200" y="202716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3200">
                <a:solidFill>
                  <a:srgbClr val="000000"/>
                </a:solidFill>
                <a:latin typeface="Calibri"/>
              </a:rPr>
              <a:t>Gondold át, mi minden aggaszt most, majd térdelj le és imában kérd Istent, hogy vegye át aggodalmaidat! A problémák közül melyiknek megoldásában van neked is részed? Melyik az, amiben teljesen tehetetlen vagy? </a:t>
            </a:r>
            <a:r>
              <a:rPr b="1" lang="en-US" sz="3200">
                <a:solidFill>
                  <a:srgbClr val="376092"/>
                </a:solidFill>
                <a:latin typeface="Calibri"/>
              </a:rPr>
              <a:t>Tedd meg, amit te is megoldhatsz, egyébként pedig kérd az Urat, hogy segítsen a többit teljesen Őreá hagyni!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3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60840"/>
            <a:ext cx="9143640" cy="7071120"/>
          </a:xfrm>
          <a:prstGeom prst="rect">
            <a:avLst/>
          </a:prstGeom>
          <a:ln>
            <a:noFill/>
          </a:ln>
        </p:spPr>
      </p:pic>
      <p:sp>
        <p:nvSpPr>
          <p:cNvPr id="137" name="TextShape 1"/>
          <p:cNvSpPr txBox="1"/>
          <p:nvPr/>
        </p:nvSpPr>
        <p:spPr>
          <a:xfrm>
            <a:off x="2133720" y="380880"/>
            <a:ext cx="647676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>
                <a:solidFill>
                  <a:srgbClr val="17375e"/>
                </a:solidFill>
                <a:latin typeface="Calibri"/>
              </a:rPr>
              <a:t>
</a:t>
            </a:r>
            <a:r>
              <a:rPr b="1" lang="en-US" sz="4400">
                <a:solidFill>
                  <a:srgbClr val="17375e"/>
                </a:solidFill>
                <a:latin typeface="Calibri"/>
              </a:rPr>
              <a:t>Elég minden napnak a maga baja</a:t>
            </a:r>
            <a:r>
              <a:rPr b="1" lang="en-US" sz="4400">
                <a:solidFill>
                  <a:srgbClr val="17375e"/>
                </a:solidFill>
                <a:latin typeface="Calibri"/>
              </a:rPr>
              <a:t>
</a:t>
            </a:r>
            <a:endParaRPr/>
          </a:p>
        </p:txBody>
      </p:sp>
      <p:sp>
        <p:nvSpPr>
          <p:cNvPr id="138" name="TextShape 2"/>
          <p:cNvSpPr txBox="1"/>
          <p:nvPr/>
        </p:nvSpPr>
        <p:spPr>
          <a:xfrm>
            <a:off x="2057400" y="1676520"/>
            <a:ext cx="66290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3200">
                <a:solidFill>
                  <a:srgbClr val="17375e"/>
                </a:solidFill>
                <a:latin typeface="Calibri"/>
              </a:rPr>
              <a:t>Jézus nem azt kéri tőlünk, hogy ne tervezzünk, vagy legyünk gondatlanok.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Egyszerűen azt tanácsolja, ne aggódjunk azon, hogy mi történ</a:t>
            </a:r>
            <a:r>
              <a:rPr i="1" lang="en-US" sz="3200">
                <a:solidFill>
                  <a:srgbClr val="000000"/>
                </a:solidFill>
                <a:latin typeface="Calibri"/>
              </a:rPr>
              <a:t>het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; ne használjuk a tipikus „Jaj, mi lesz, ha…?” gondolatokat: „Mi lesz, ha beteg leszek?”,  „Mi lesz, ha elveszítem a munkámat?”, „Mi lesz, ha balesetet szenvedek?”, „Mi lesz, ha meghal a gyermekem?”, „Mi lesz, ha valaki megtámad?”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3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880" y="0"/>
            <a:ext cx="9140760" cy="7009920"/>
          </a:xfrm>
          <a:prstGeom prst="rect">
            <a:avLst/>
          </a:prstGeom>
          <a:ln>
            <a:noFill/>
          </a:ln>
        </p:spPr>
      </p:pic>
      <p:sp>
        <p:nvSpPr>
          <p:cNvPr id="140" name="TextShape 1"/>
          <p:cNvSpPr txBox="1"/>
          <p:nvPr/>
        </p:nvSpPr>
        <p:spPr>
          <a:xfrm>
            <a:off x="457200" y="202716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i="1" lang="en-US" sz="3200">
                <a:solidFill>
                  <a:srgbClr val="006600"/>
                </a:solidFill>
                <a:latin typeface="Calibri"/>
              </a:rPr>
              <a:t>50 százalékuk olyan események miatt, amik sosem következnek be; 25 százalékuk a múlt eseményei miatt, amiken már nem lehet változtatni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i="1" lang="en-US" sz="3200">
                <a:solidFill>
                  <a:srgbClr val="006600"/>
                </a:solidFill>
                <a:latin typeface="Calibri"/>
              </a:rPr>
              <a:t>10 százalékuk mások megalapozatlan kritikája miatt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i="1" lang="en-US" sz="3200">
                <a:solidFill>
                  <a:srgbClr val="006600"/>
                </a:solidFill>
                <a:latin typeface="Calibri"/>
              </a:rPr>
              <a:t>10 százalékuk az egészségi állapota miatt (többnyire amiatt, ahogy érzik magukat)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i="1" lang="en-US" sz="3200">
                <a:solidFill>
                  <a:srgbClr val="006600"/>
                </a:solidFill>
                <a:latin typeface="Calibri"/>
              </a:rPr>
              <a:t>5 százalékuk valódi problémák miatt, amikkel szembe kell nézniük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4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880" y="0"/>
            <a:ext cx="9140760" cy="7009920"/>
          </a:xfrm>
          <a:prstGeom prst="rect">
            <a:avLst/>
          </a:prstGeom>
          <a:ln>
            <a:noFill/>
          </a:ln>
        </p:spPr>
      </p:pic>
      <p:sp>
        <p:nvSpPr>
          <p:cNvPr id="142" name="TextShape 1"/>
          <p:cNvSpPr txBox="1"/>
          <p:nvPr/>
        </p:nvSpPr>
        <p:spPr>
          <a:xfrm>
            <a:off x="457200" y="21798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3200">
                <a:solidFill>
                  <a:srgbClr val="17375e"/>
                </a:solidFill>
                <a:latin typeface="Calibri"/>
              </a:rPr>
              <a:t>Mindig csak a jelen napot megélni teljes odaadással: ez a megelégedettség egyik kulcsa, és hatásos ellenszer az aggodalomra.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Az elégedettség nem örökölhető tulajdonság, hanem tanult jellemvonás. Pál kijelentette: </a:t>
            </a:r>
            <a:r>
              <a:rPr i="1" lang="en-US" sz="3200">
                <a:solidFill>
                  <a:srgbClr val="000000"/>
                </a:solidFill>
                <a:latin typeface="Calibri"/>
              </a:rPr>
              <a:t>„megtanultam, hogy azokban, amelyekben vagyok, megelégedett legyek”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(12. v.)</a:t>
            </a:r>
            <a:endParaRPr/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4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880" y="0"/>
            <a:ext cx="9140760" cy="7009920"/>
          </a:xfrm>
          <a:prstGeom prst="rect">
            <a:avLst/>
          </a:prstGeom>
          <a:ln>
            <a:noFill/>
          </a:ln>
        </p:spPr>
      </p:pic>
      <p:sp>
        <p:nvSpPr>
          <p:cNvPr id="144" name="TextShape 1"/>
          <p:cNvSpPr txBox="1"/>
          <p:nvPr/>
        </p:nvSpPr>
        <p:spPr>
          <a:xfrm>
            <a:off x="533520" y="202716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3200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3200">
                <a:solidFill>
                  <a:srgbClr val="000000"/>
                </a:solidFill>
                <a:latin typeface="Calibri"/>
              </a:rPr>
              <a:t>Jézus mondta: </a:t>
            </a:r>
            <a:r>
              <a:rPr b="1" i="1" lang="en-US" sz="3200">
                <a:solidFill>
                  <a:srgbClr val="000000"/>
                </a:solidFill>
                <a:latin typeface="Calibri"/>
              </a:rPr>
              <a:t>„Békességet hagyok néktek; az én békességemet adom néktek: nem úgy adom én néktek, amint a világ adja. Ne nyugtalankodjék a ti szívetek, se ne féljen!” </a:t>
            </a:r>
            <a:r>
              <a:rPr b="1" lang="en-US" sz="3200">
                <a:solidFill>
                  <a:srgbClr val="000000"/>
                </a:solidFill>
                <a:latin typeface="Calibri"/>
              </a:rPr>
              <a:t>(Jn 14:27). Gyakorlati értelemben hogyan valósítható meg a nyugodt szív és elme, amiről Jézus biztosít? Válaszainkat mondjuk el a csoportban! Mit tanulhatunk egymástól? </a:t>
            </a:r>
            <a:endParaRPr/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4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880" y="0"/>
            <a:ext cx="9140760" cy="7009920"/>
          </a:xfrm>
          <a:prstGeom prst="rect">
            <a:avLst/>
          </a:prstGeom>
          <a:ln>
            <a:noFill/>
          </a:ln>
        </p:spPr>
      </p:pic>
      <p:sp>
        <p:nvSpPr>
          <p:cNvPr id="146" name="TextShape 1"/>
          <p:cNvSpPr txBox="1"/>
          <p:nvPr/>
        </p:nvSpPr>
        <p:spPr>
          <a:xfrm>
            <a:off x="457200" y="2332080"/>
            <a:ext cx="8229240" cy="452556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  <a:buFont typeface="Arial"/>
              <a:buChar char="•"/>
            </a:pPr>
            <a:r>
              <a:rPr b="1" lang="en-US" sz="3600">
                <a:solidFill>
                  <a:srgbClr val="0070c0"/>
                </a:solidFill>
                <a:latin typeface="Calibri"/>
              </a:rPr>
              <a:t>„</a:t>
            </a:r>
            <a:r>
              <a:rPr b="1" lang="en-US" sz="3600">
                <a:solidFill>
                  <a:srgbClr val="0070c0"/>
                </a:solidFill>
                <a:latin typeface="Calibri"/>
              </a:rPr>
              <a:t>Nem a munka betegít és öl meg, hanem az aggodalom. Az aggodalom elkerülésének egyetlen módja, ha minden problémánkat Krisztushoz visszük. Ne nézzük a sötét oldalt! Ápoljuk magunkban a derűs lelkületet!” (Ellen G. White: </a:t>
            </a:r>
            <a:r>
              <a:rPr b="1" i="1" lang="en-US" sz="3600">
                <a:solidFill>
                  <a:srgbClr val="0070c0"/>
                </a:solidFill>
                <a:latin typeface="Calibri"/>
              </a:rPr>
              <a:t>Mind, Character, and Personality. </a:t>
            </a:r>
            <a:r>
              <a:rPr b="1" lang="en-US" sz="3600">
                <a:solidFill>
                  <a:srgbClr val="0070c0"/>
                </a:solidFill>
                <a:latin typeface="Calibri"/>
              </a:rPr>
              <a:t>466. o.). </a:t>
            </a:r>
            <a:endParaRPr/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4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880" y="0"/>
            <a:ext cx="9140760" cy="7009920"/>
          </a:xfrm>
          <a:prstGeom prst="rect">
            <a:avLst/>
          </a:prstGeom>
          <a:ln>
            <a:noFill/>
          </a:ln>
        </p:spPr>
      </p:pic>
      <p:sp>
        <p:nvSpPr>
          <p:cNvPr id="148" name="TextShape 1"/>
          <p:cNvSpPr txBox="1"/>
          <p:nvPr/>
        </p:nvSpPr>
        <p:spPr>
          <a:xfrm>
            <a:off x="457200" y="2484360"/>
            <a:ext cx="8229240" cy="33062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Gondoljuk át, hogy mennyi mindentől rettegtünk, ami sosem történt meg! </a:t>
            </a:r>
            <a:r>
              <a:rPr b="1" lang="en-US" sz="3200">
                <a:solidFill>
                  <a:srgbClr val="376092"/>
                </a:solidFill>
                <a:latin typeface="Calibri"/>
              </a:rPr>
              <a:t>Milyen tanulságot vonhatunk le ezekből a tapasztalatokból, amelyek segítenek kevesebbet aggódni a jövő miatt? 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7025400"/>
          </a:xfrm>
          <a:prstGeom prst="rect">
            <a:avLst/>
          </a:prstGeom>
          <a:ln>
            <a:noFill/>
          </a:ln>
        </p:spPr>
      </p:pic>
      <p:sp>
        <p:nvSpPr>
          <p:cNvPr id="92" name="TextShape 1"/>
          <p:cNvSpPr txBox="1"/>
          <p:nvPr/>
        </p:nvSpPr>
        <p:spPr>
          <a:xfrm>
            <a:off x="457200" y="2637000"/>
            <a:ext cx="8229240" cy="26967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Calibri"/>
              </a:rPr>
              <a:t>A Szentírásban sok helyen olvashatjuk a „félni” szó különböző rokon értelmű alakjait: </a:t>
            </a:r>
            <a:r>
              <a:rPr i="1" lang="en-US" sz="3600">
                <a:solidFill>
                  <a:srgbClr val="376092"/>
                </a:solidFill>
                <a:latin typeface="Calibri"/>
              </a:rPr>
              <a:t>megrémültek, elhaltak a félelemtől, rettegtek, aggódtak, bosszankodtak.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304920"/>
            <a:ext cx="9143640" cy="7238520"/>
          </a:xfrm>
          <a:prstGeom prst="rect">
            <a:avLst/>
          </a:prstGeom>
          <a:ln>
            <a:noFill/>
          </a:ln>
        </p:spPr>
      </p:pic>
      <p:sp>
        <p:nvSpPr>
          <p:cNvPr id="94" name="TextShape 1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 Szentírásban hangsúlyos témaként vonul végig a </a:t>
            </a:r>
            <a:r>
              <a:rPr lang="en-US" sz="3200">
                <a:solidFill>
                  <a:srgbClr val="376092"/>
                </a:solidFill>
                <a:latin typeface="Calibri"/>
              </a:rPr>
              <a:t>„Ne félj!”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gondolat. Nem is alaptalanul, hiszen a félelem és az idegesség sajnos része az emberi tapasztalatnak már a bűn megjelenése óta.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376092"/>
                </a:solidFill>
                <a:latin typeface="Calibri"/>
              </a:rPr>
              <a:t>A félelem, vagy szorongás attól, hogy mi történhet, az egyik legkárosabb érzés mentális és fizikai egészségünk szempontjából.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880" y="0"/>
            <a:ext cx="9140760" cy="7009920"/>
          </a:xfrm>
          <a:prstGeom prst="rect">
            <a:avLst/>
          </a:prstGeom>
          <a:ln>
            <a:noFill/>
          </a:ln>
        </p:spPr>
      </p:pic>
      <p:sp>
        <p:nvSpPr>
          <p:cNvPr id="96" name="TextShape 1"/>
          <p:cNvSpPr txBox="1"/>
          <p:nvPr/>
        </p:nvSpPr>
        <p:spPr>
          <a:xfrm>
            <a:off x="380880" y="2637000"/>
            <a:ext cx="8229240" cy="170604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  <a:buFont typeface="Arial"/>
              <a:buChar char="•"/>
            </a:pPr>
            <a:r>
              <a:rPr lang="en-US" sz="4800">
                <a:solidFill>
                  <a:srgbClr val="376092"/>
                </a:solidFill>
                <a:latin typeface="Adobe Garamond Pro Bold"/>
              </a:rPr>
              <a:t>Az Istenbe vetett bizalom és a megelégedettség kulcstényezők abban, hogy reménnyel telve tekinthessünk a jövőbe. 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60840"/>
            <a:ext cx="9143640" cy="7071120"/>
          </a:xfrm>
          <a:prstGeom prst="rect">
            <a:avLst/>
          </a:prstGeom>
          <a:ln>
            <a:noFill/>
          </a:ln>
        </p:spPr>
      </p:pic>
      <p:sp>
        <p:nvSpPr>
          <p:cNvPr id="98" name="TextShape 1"/>
          <p:cNvSpPr txBox="1"/>
          <p:nvPr/>
        </p:nvSpPr>
        <p:spPr>
          <a:xfrm>
            <a:off x="2133720" y="274680"/>
            <a:ext cx="655272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>
                <a:solidFill>
                  <a:srgbClr val="376092"/>
                </a:solidFill>
                <a:latin typeface="Calibri"/>
              </a:rPr>
              <a:t>
</a:t>
            </a:r>
            <a:r>
              <a:rPr b="1" lang="en-US" sz="4400">
                <a:solidFill>
                  <a:srgbClr val="376092"/>
                </a:solidFill>
                <a:latin typeface="Calibri"/>
              </a:rPr>
              <a:t>Első találkozás a félelemmel</a:t>
            </a:r>
            <a:r>
              <a:rPr b="1" lang="en-US" sz="4400">
                <a:solidFill>
                  <a:srgbClr val="376092"/>
                </a:solidFill>
                <a:latin typeface="Calibri"/>
              </a:rPr>
              <a:t>
</a:t>
            </a:r>
            <a:endParaRPr/>
          </a:p>
        </p:txBody>
      </p:sp>
      <p:sp>
        <p:nvSpPr>
          <p:cNvPr id="99" name="TextShape 2"/>
          <p:cNvSpPr txBox="1"/>
          <p:nvPr/>
        </p:nvSpPr>
        <p:spPr>
          <a:xfrm>
            <a:off x="2209680" y="1722600"/>
            <a:ext cx="655272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Olvassuk el 1Móz 3:6-10 verseit! Nehéz beleélni magunkat abba, milyen is lehetett </a:t>
            </a:r>
            <a:r>
              <a:rPr lang="en-US" sz="3200">
                <a:solidFill>
                  <a:srgbClr val="376092"/>
                </a:solidFill>
                <a:latin typeface="Calibri"/>
              </a:rPr>
              <a:t>Ádám és Éva első találkozása a félelemmel, hiszen egyikünknek sincs tudatos emléke arról, milyen volt az, amikor először éltük át ezt az érzést.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A fejlődéslélektannal foglalkozó pszichológusok megerősítették azt a tényt, hogy a csecsemők a legkorábbi életszakasztól kezdve határozott félelmekkel néznek szembe, többnyire olyankor, amikor megéheznek, és éles zajt hallanak.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60840"/>
            <a:ext cx="9143640" cy="7071120"/>
          </a:xfrm>
          <a:prstGeom prst="rect">
            <a:avLst/>
          </a:prstGeom>
          <a:ln>
            <a:noFill/>
          </a:ln>
        </p:spPr>
      </p:pic>
      <p:sp>
        <p:nvSpPr>
          <p:cNvPr id="101" name="TextShape 1"/>
          <p:cNvSpPr txBox="1"/>
          <p:nvPr/>
        </p:nvSpPr>
        <p:spPr>
          <a:xfrm>
            <a:off x="2286000" y="914400"/>
            <a:ext cx="64004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3200">
                <a:solidFill>
                  <a:srgbClr val="000000"/>
                </a:solidFill>
                <a:latin typeface="Calibri"/>
              </a:rPr>
              <a:t>Elmélkedjünk az alábbi ígéreteken, amelyek a félelem és aggódás ellen szólnak! </a:t>
            </a:r>
            <a:r>
              <a:rPr b="1" lang="en-US" sz="3200">
                <a:solidFill>
                  <a:srgbClr val="c00000"/>
                </a:solidFill>
                <a:latin typeface="Calibri"/>
              </a:rPr>
              <a:t>Azonosítsuk be konkrétan a félelem tárgyát!</a:t>
            </a:r>
            <a:endParaRPr/>
          </a:p>
        </p:txBody>
      </p:sp>
      <p:sp>
        <p:nvSpPr>
          <p:cNvPr id="102" name="TextShape 2"/>
          <p:cNvSpPr txBox="1"/>
          <p:nvPr/>
        </p:nvSpPr>
        <p:spPr>
          <a:xfrm>
            <a:off x="2514600" y="248436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alibri"/>
              </a:rPr>
              <a:t>• </a:t>
            </a:r>
            <a:r>
              <a:rPr b="1" lang="en-US" sz="2400">
                <a:solidFill>
                  <a:srgbClr val="000000"/>
                </a:solidFill>
                <a:latin typeface="Calibri"/>
              </a:rPr>
              <a:t>Zsolt 23:4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 __________________________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alibri"/>
              </a:rPr>
              <a:t> 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alibri"/>
              </a:rPr>
              <a:t>• </a:t>
            </a:r>
            <a:r>
              <a:rPr b="1" lang="en-US" sz="2400">
                <a:solidFill>
                  <a:srgbClr val="000000"/>
                </a:solidFill>
                <a:latin typeface="Calibri"/>
              </a:rPr>
              <a:t>Péld 1:33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________________________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alibri"/>
              </a:rPr>
              <a:t> 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alibri"/>
              </a:rPr>
              <a:t>• </a:t>
            </a:r>
            <a:r>
              <a:rPr b="1" lang="en-US" sz="2400">
                <a:solidFill>
                  <a:srgbClr val="000000"/>
                </a:solidFill>
                <a:latin typeface="Calibri"/>
              </a:rPr>
              <a:t>Agg 2:5 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__________________________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alibri"/>
              </a:rPr>
              <a:t> 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alibri"/>
              </a:rPr>
              <a:t>• </a:t>
            </a:r>
            <a:r>
              <a:rPr b="1" lang="en-US" sz="2400">
                <a:solidFill>
                  <a:srgbClr val="000000"/>
                </a:solidFill>
                <a:latin typeface="Calibri"/>
              </a:rPr>
              <a:t>1Pt 3:14 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________________________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alibri"/>
              </a:rPr>
              <a:t> 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alibri"/>
              </a:rPr>
              <a:t>• </a:t>
            </a:r>
            <a:r>
              <a:rPr b="1" lang="en-US" sz="2400">
                <a:solidFill>
                  <a:srgbClr val="000000"/>
                </a:solidFill>
                <a:latin typeface="Calibri"/>
              </a:rPr>
              <a:t>1Jn 4:18-19 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_____________________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880" y="0"/>
            <a:ext cx="9140760" cy="7009920"/>
          </a:xfrm>
          <a:prstGeom prst="rect">
            <a:avLst/>
          </a:prstGeom>
          <a:ln>
            <a:noFill/>
          </a:ln>
        </p:spPr>
      </p:pic>
      <p:sp>
        <p:nvSpPr>
          <p:cNvPr id="104" name="TextShape 1"/>
          <p:cNvSpPr txBox="1"/>
          <p:nvPr/>
        </p:nvSpPr>
        <p:spPr>
          <a:xfrm>
            <a:off x="457200" y="21798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3200">
                <a:solidFill>
                  <a:srgbClr val="000000"/>
                </a:solidFill>
                <a:latin typeface="Calibri"/>
              </a:rPr>
              <a:t>Milyen konkrét dolgoktól vagy élethelyzetektől félsz és miért? Mennyire van alapja ennek a félelemnek? Milyen gyakorlati lépéseket tehetsz azért, hogy eltávolítsd vagy elkerüld azt a bizonyos dolgot, illetve kioltsd magát a félelmet? 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60840"/>
            <a:ext cx="9143640" cy="7071120"/>
          </a:xfrm>
          <a:prstGeom prst="rect">
            <a:avLst/>
          </a:prstGeom>
          <a:ln>
            <a:noFill/>
          </a:ln>
        </p:spPr>
      </p:pic>
      <p:sp>
        <p:nvSpPr>
          <p:cNvPr id="106" name="TextShape 1"/>
          <p:cNvSpPr txBox="1"/>
          <p:nvPr/>
        </p:nvSpPr>
        <p:spPr>
          <a:xfrm>
            <a:off x="2057400" y="457200"/>
            <a:ext cx="655272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>
                <a:solidFill>
                  <a:srgbClr val="17375e"/>
                </a:solidFill>
                <a:latin typeface="Calibri"/>
              </a:rPr>
              <a:t>
</a:t>
            </a:r>
            <a:r>
              <a:rPr b="1" lang="en-US" sz="4400">
                <a:solidFill>
                  <a:srgbClr val="17375e"/>
                </a:solidFill>
                <a:latin typeface="Calibri"/>
              </a:rPr>
              <a:t>Ne félj! </a:t>
            </a:r>
            <a:r>
              <a:rPr b="1" lang="en-US" sz="4400">
                <a:solidFill>
                  <a:srgbClr val="17375e"/>
                </a:solidFill>
                <a:latin typeface="Calibri"/>
              </a:rPr>
              <a:t>
</a:t>
            </a:r>
            <a:endParaRPr/>
          </a:p>
        </p:txBody>
      </p:sp>
      <p:sp>
        <p:nvSpPr>
          <p:cNvPr id="107" name="TextShape 2"/>
          <p:cNvSpPr txBox="1"/>
          <p:nvPr/>
        </p:nvSpPr>
        <p:spPr>
          <a:xfrm>
            <a:off x="1905120" y="2027160"/>
            <a:ext cx="7009920" cy="269676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  <a:buFont typeface="Arial"/>
              <a:buChar char="•"/>
            </a:pPr>
            <a:r>
              <a:rPr b="1" lang="en-US" sz="3600">
                <a:solidFill>
                  <a:srgbClr val="000000"/>
                </a:solidFill>
                <a:latin typeface="Calibri"/>
              </a:rPr>
              <a:t>Olvassuk el 1Móz 15:1-3 verseit! Mi volt Ábrahám félelmének a forrása? Volt-e valós alapja a félelmének?</a:t>
            </a:r>
            <a:r>
              <a:rPr lang="en-US" sz="3600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